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228" d="100"/>
          <a:sy n="228" d="100"/>
        </p:scale>
        <p:origin x="21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1403DB-84AB-4301-916B-B1B7F4B618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0A10F86-753D-49F2-BB4A-4F99ED834D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8273DF1-CB49-4C34-B11D-B3A430A72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D736-8F06-4C74-8897-783EF6AC0236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3CA3CF2-F13B-45FE-99CB-218979AFD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D06A92D-FC2D-4B40-B527-07DF18111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F0D7-C112-41F3-A948-344793E92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2892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80862B-A650-4C9F-B0EA-C95C093F6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90D3392-1AF2-497A-A3F4-F780D9FFC6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3016236-9B0E-4249-95CE-CD24D0258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D736-8F06-4C74-8897-783EF6AC0236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B8FA00F-3F84-4487-A2DF-2EF9459D2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DCA6A41-8B0A-4371-94D1-B803BCD4C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F0D7-C112-41F3-A948-344793E92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3841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A100323-2059-47B5-ACD0-E7ADC38D79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0A92A37-E147-4917-989B-B8B92AB378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4EB350-69D4-4D13-8F66-81DDAF6E7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D736-8F06-4C74-8897-783EF6AC0236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3B69741-8D0B-41A8-8656-151568F60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B85E22B-A24C-40CC-AA9C-4142C3958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F0D7-C112-41F3-A948-344793E92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150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B8AA75-DD59-40EF-A419-F9E220DEA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85A6088-4753-439C-8F04-42AF2A1645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66F1698-3CFF-4506-87E4-4533CFBCD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D736-8F06-4C74-8897-783EF6AC0236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AA4090-A8D6-43EA-AA41-996D0556A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F973BC-8114-414F-BC75-2D75E229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F0D7-C112-41F3-A948-344793E92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715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33FCA0-6E80-44B4-9910-F3EACF9FC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1810B84-A0B8-4706-A4AC-416E66538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FB34B3-A60C-4459-AD0F-565246F18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D736-8F06-4C74-8897-783EF6AC0236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D5E7886-5BB6-4EEB-A6B5-8FAE71450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2A96C74-43E6-447B-BD61-EBCE421C6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F0D7-C112-41F3-A948-344793E92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5000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01F932-0CE8-474B-9A35-3AED743D3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9D0AF33-9180-4EB8-8948-A877828ED5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3C9533C-9260-4136-825A-53C299E9B3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00C08F9-4394-4CD5-A64F-26B4D5820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D736-8F06-4C74-8897-783EF6AC0236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C9E982B-E24C-42CB-8C2C-A87BBA88B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F2DFFFD-AA55-4451-88A2-8656D5ACC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F0D7-C112-41F3-A948-344793E92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4595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D10D07-65D5-44EF-8210-88231C722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606BEB1-3A1D-4A21-B37A-7FF954D1A0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6EAD2E1-6CC6-4CAC-B99C-984C565065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95806FA-76BE-42AD-9534-A1E405C1C2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996F79D-ED5F-433B-9B77-58118216BC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9367EA6-F890-4565-A681-C3D23D3E0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D736-8F06-4C74-8897-783EF6AC0236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56B24A7-57FA-4E26-B8C4-BE10CB5B7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320084F-1374-477B-BE77-E11BBEFF1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F0D7-C112-41F3-A948-344793E92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7082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7DBEE1-58F7-4F37-93B6-0B6461037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ADBDA68-4616-4ED5-8B4E-815856043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D736-8F06-4C74-8897-783EF6AC0236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2CF77B5-EDF2-433C-90D7-954133581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A6EBBCB-745D-42EA-9E96-67B26C677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F0D7-C112-41F3-A948-344793E92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3207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A36188-9C95-4902-B341-8329C0657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D736-8F06-4C74-8897-783EF6AC0236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987E281-ADC2-4ABE-8994-0A68FC90F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7F10484-3C37-460A-8F45-BC853E229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F0D7-C112-41F3-A948-344793E92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2036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89FCBB-1059-4F43-AE1E-13E1A196A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2C88AEE-8A1B-4006-9D3A-6D5ED65FA4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CD83CAB-70B5-405D-AF5A-12C656D362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33EB3A9-F894-44F1-9044-5BF151A7B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D736-8F06-4C74-8897-783EF6AC0236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4B23F7B-2934-4047-AD9B-D4AE5B541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6A844DE-90B9-4DC4-B28B-AAF5E0116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F0D7-C112-41F3-A948-344793E92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7339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BA12FB-458A-4608-B493-96A4B8169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3DEBB57-396F-4361-9EF6-ABD449633B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B563386-5C14-4407-B2A4-6902188D34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A46B7C6-8B36-46F9-8B0A-C6FB9D700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7D736-8F06-4C74-8897-783EF6AC0236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FD6EAA4-EDF0-4249-9760-17311BF1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CF44FF8-F51E-4C42-A7A9-8047046FB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F0D7-C112-41F3-A948-344793E92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986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972ADF3-9E75-48D9-B611-920D04F8D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BFAB8C-1099-4D7B-BD92-8D6CB7855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D14FFE0-C804-4F09-BF56-57C527FF1D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7D736-8F06-4C74-8897-783EF6AC0236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1F1A66C-FD84-4C8D-BDEB-366C4E676E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61DF106-CD66-454F-815A-7D9B53E394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5F0D7-C112-41F3-A948-344793E92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9199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21819D-77B2-4FE2-A26C-9D60B9536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0520" y="327661"/>
            <a:ext cx="11597640" cy="1902142"/>
          </a:xfrm>
        </p:spPr>
        <p:txBody>
          <a:bodyPr>
            <a:normAutofit fontScale="90000"/>
          </a:bodyPr>
          <a:lstStyle/>
          <a:p>
            <a:r>
              <a:rPr lang="fr-FR" sz="3600" b="1" dirty="0">
                <a:solidFill>
                  <a:schemeClr val="accent1">
                    <a:lumMod val="50000"/>
                  </a:schemeClr>
                </a:solidFill>
              </a:rPr>
              <a:t>Hôpital Louis Mourier – APHP NORD- Université Paris Cité</a:t>
            </a:r>
            <a:br>
              <a:rPr lang="fr-FR" sz="3600" dirty="0">
                <a:solidFill>
                  <a:schemeClr val="accent1">
                    <a:lumMod val="50000"/>
                  </a:schemeClr>
                </a:solidFill>
              </a:rPr>
            </a:br>
            <a:br>
              <a:rPr lang="fr-FR" sz="36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Conception-Réalisation </a:t>
            </a:r>
            <a:br>
              <a:rPr lang="fr-FR" sz="36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Production photovoltaïque de type ombrières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7020295-B2CF-4134-8EFD-B0F82513300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2606770" y="2429152"/>
            <a:ext cx="6978460" cy="4249778"/>
          </a:xfrm>
          <a:prstGeom prst="rect">
            <a:avLst/>
          </a:prstGeom>
        </p:spPr>
      </p:pic>
      <p:sp>
        <p:nvSpPr>
          <p:cNvPr id="3" name="Sous-titre 2">
            <a:extLst>
              <a:ext uri="{FF2B5EF4-FFF2-40B4-BE49-F238E27FC236}">
                <a16:creationId xmlns:a16="http://schemas.microsoft.com/office/drawing/2014/main" id="{0AE4F746-657C-4B26-AF24-271DB82081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10890" y="2692559"/>
            <a:ext cx="6233160" cy="1655762"/>
          </a:xfrm>
        </p:spPr>
        <p:txBody>
          <a:bodyPr>
            <a:normAutofit/>
          </a:bodyPr>
          <a:lstStyle/>
          <a:p>
            <a:r>
              <a:rPr lang="fr-FR" sz="3200" dirty="0">
                <a:solidFill>
                  <a:srgbClr val="0070C0"/>
                </a:solidFill>
                <a:latin typeface="BankGothic Md BT" panose="020B0807020203060204" pitchFamily="34" charset="0"/>
              </a:rPr>
              <a:t>Dossier de présentation </a:t>
            </a:r>
          </a:p>
          <a:p>
            <a:r>
              <a:rPr lang="fr-FR" sz="3200" dirty="0">
                <a:solidFill>
                  <a:srgbClr val="0070C0"/>
                </a:solidFill>
                <a:latin typeface="BankGothic Md BT" panose="020B0807020203060204" pitchFamily="34" charset="0"/>
              </a:rPr>
              <a:t>des références</a:t>
            </a:r>
          </a:p>
        </p:txBody>
      </p:sp>
    </p:spTree>
    <p:extLst>
      <p:ext uri="{BB962C8B-B14F-4D97-AF65-F5344CB8AC3E}">
        <p14:creationId xmlns:p14="http://schemas.microsoft.com/office/powerpoint/2010/main" val="3565749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B19ECF74-6209-4410-AF48-DDB3A15CCCDB}"/>
              </a:ext>
            </a:extLst>
          </p:cNvPr>
          <p:cNvSpPr txBox="1"/>
          <p:nvPr/>
        </p:nvSpPr>
        <p:spPr>
          <a:xfrm>
            <a:off x="2070969" y="1021140"/>
            <a:ext cx="903544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La composition de cette diapositive est laissée libre au groupement dès lors que figure sur 2 diapositives successives : </a:t>
            </a:r>
          </a:p>
          <a:p>
            <a:pPr eaLnBrk="1" hangingPunct="1"/>
            <a:endParaRPr lang="fr-FR" altLang="fr-FR" sz="1800" i="1" dirty="0">
              <a:solidFill>
                <a:srgbClr val="0070C0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FR" altLang="fr-FR" i="1" dirty="0">
                <a:solidFill>
                  <a:srgbClr val="0070C0"/>
                </a:solidFill>
                <a:latin typeface="Verdana" panose="020B0604030504040204" pitchFamily="34" charset="0"/>
              </a:rPr>
              <a:t> Un seule référence significative pour le groupement</a:t>
            </a:r>
            <a:endParaRPr lang="fr-FR" altLang="fr-FR" sz="1800" i="1" dirty="0">
              <a:solidFill>
                <a:srgbClr val="0070C0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 Le nom de l’entreprise de construction renseigné dans le cadre en bas de  la diapositive,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 Le nom de l’opération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FR" altLang="fr-FR" i="1" dirty="0">
                <a:solidFill>
                  <a:srgbClr val="0070C0"/>
                </a:solidFill>
                <a:latin typeface="Verdana" panose="020B0604030504040204" pitchFamily="34" charset="0"/>
              </a:rPr>
              <a:t> Les caractéristiques et particularités du projet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 </a:t>
            </a:r>
            <a:r>
              <a:rPr lang="fr-FR" altLang="fr-FR" i="1" dirty="0">
                <a:solidFill>
                  <a:srgbClr val="0070C0"/>
                </a:solidFill>
                <a:latin typeface="Verdana" panose="020B0604030504040204" pitchFamily="34" charset="0"/>
              </a:rPr>
              <a:t>La p</a:t>
            </a:r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ériode de réalisation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FR" altLang="fr-FR" i="1" dirty="0">
                <a:solidFill>
                  <a:srgbClr val="0070C0"/>
                </a:solidFill>
                <a:latin typeface="Verdana" panose="020B0604030504040204" pitchFamily="34" charset="0"/>
              </a:rPr>
              <a:t> Les coordonnées du maitre d’ouvrage pouvant être contacté </a:t>
            </a:r>
            <a:endParaRPr lang="fr-FR" altLang="fr-FR" sz="1800" i="1" dirty="0">
              <a:solidFill>
                <a:srgbClr val="0070C0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sz="1800" i="1" dirty="0">
              <a:solidFill>
                <a:srgbClr val="0070C0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REFERENCE 1</a:t>
            </a:r>
          </a:p>
        </p:txBody>
      </p:sp>
      <p:sp>
        <p:nvSpPr>
          <p:cNvPr id="6" name="ZoneTexte 8">
            <a:extLst>
              <a:ext uri="{FF2B5EF4-FFF2-40B4-BE49-F238E27FC236}">
                <a16:creationId xmlns:a16="http://schemas.microsoft.com/office/drawing/2014/main" id="{4C329C80-952E-4756-9AE9-E010571973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" y="6488113"/>
            <a:ext cx="9140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i="1" dirty="0">
                <a:solidFill>
                  <a:srgbClr val="0070C0"/>
                </a:solidFill>
              </a:rPr>
              <a:t>Nom du mandataire</a:t>
            </a:r>
          </a:p>
        </p:txBody>
      </p:sp>
    </p:spTree>
    <p:extLst>
      <p:ext uri="{BB962C8B-B14F-4D97-AF65-F5344CB8AC3E}">
        <p14:creationId xmlns:p14="http://schemas.microsoft.com/office/powerpoint/2010/main" val="2633477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B19ECF74-6209-4410-AF48-DDB3A15CCCDB}"/>
              </a:ext>
            </a:extLst>
          </p:cNvPr>
          <p:cNvSpPr txBox="1"/>
          <p:nvPr/>
        </p:nvSpPr>
        <p:spPr>
          <a:xfrm>
            <a:off x="2070969" y="1021140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Suite 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sz="1800" i="1" dirty="0">
              <a:solidFill>
                <a:srgbClr val="0070C0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REFERENCE 1</a:t>
            </a:r>
          </a:p>
        </p:txBody>
      </p:sp>
      <p:sp>
        <p:nvSpPr>
          <p:cNvPr id="6" name="ZoneTexte 8">
            <a:extLst>
              <a:ext uri="{FF2B5EF4-FFF2-40B4-BE49-F238E27FC236}">
                <a16:creationId xmlns:a16="http://schemas.microsoft.com/office/drawing/2014/main" id="{4C329C80-952E-4756-9AE9-E010571973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" y="6488113"/>
            <a:ext cx="9140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i="1" dirty="0">
                <a:solidFill>
                  <a:srgbClr val="0070C0"/>
                </a:solidFill>
              </a:rPr>
              <a:t>Nom du mandataire</a:t>
            </a:r>
          </a:p>
        </p:txBody>
      </p:sp>
    </p:spTree>
    <p:extLst>
      <p:ext uri="{BB962C8B-B14F-4D97-AF65-F5344CB8AC3E}">
        <p14:creationId xmlns:p14="http://schemas.microsoft.com/office/powerpoint/2010/main" val="2184598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B19ECF74-6209-4410-AF48-DDB3A15CCCDB}"/>
              </a:ext>
            </a:extLst>
          </p:cNvPr>
          <p:cNvSpPr txBox="1"/>
          <p:nvPr/>
        </p:nvSpPr>
        <p:spPr>
          <a:xfrm>
            <a:off x="2070969" y="1021140"/>
            <a:ext cx="903544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La composition de cette diapositive est laissée libre au groupement dès lors que figure sur 2 diapositives successives : </a:t>
            </a:r>
          </a:p>
          <a:p>
            <a:pPr eaLnBrk="1" hangingPunct="1"/>
            <a:endParaRPr lang="fr-FR" altLang="fr-FR" sz="1800" i="1" dirty="0">
              <a:solidFill>
                <a:srgbClr val="0070C0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FR" altLang="fr-FR" i="1" dirty="0">
                <a:solidFill>
                  <a:srgbClr val="0070C0"/>
                </a:solidFill>
                <a:latin typeface="Verdana" panose="020B0604030504040204" pitchFamily="34" charset="0"/>
              </a:rPr>
              <a:t> Un seule référence significative pour le groupement</a:t>
            </a:r>
            <a:endParaRPr lang="fr-FR" altLang="fr-FR" sz="1800" i="1" dirty="0">
              <a:solidFill>
                <a:srgbClr val="0070C0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 Le nom de l’entreprise de construction renseigné dans le cadre en bas de  la diapositive,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 Le nom de l’opération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FR" altLang="fr-FR" i="1" dirty="0">
                <a:solidFill>
                  <a:srgbClr val="0070C0"/>
                </a:solidFill>
                <a:latin typeface="Verdana" panose="020B0604030504040204" pitchFamily="34" charset="0"/>
              </a:rPr>
              <a:t> Les caractéristiques et particularités du projet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 </a:t>
            </a:r>
            <a:r>
              <a:rPr lang="fr-FR" altLang="fr-FR" i="1" dirty="0">
                <a:solidFill>
                  <a:srgbClr val="0070C0"/>
                </a:solidFill>
                <a:latin typeface="Verdana" panose="020B0604030504040204" pitchFamily="34" charset="0"/>
              </a:rPr>
              <a:t>La p</a:t>
            </a:r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ériode de réalisation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FR" altLang="fr-FR" i="1" dirty="0">
                <a:solidFill>
                  <a:srgbClr val="0070C0"/>
                </a:solidFill>
                <a:latin typeface="Verdana" panose="020B0604030504040204" pitchFamily="34" charset="0"/>
              </a:rPr>
              <a:t> Les coordonnées du maitre d’ouvrage pouvant être contacté </a:t>
            </a:r>
            <a:endParaRPr lang="fr-FR" altLang="fr-FR" sz="1800" i="1" dirty="0">
              <a:solidFill>
                <a:srgbClr val="0070C0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sz="1800" i="1" dirty="0">
              <a:solidFill>
                <a:srgbClr val="0070C0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REFERENCE 2</a:t>
            </a:r>
          </a:p>
        </p:txBody>
      </p:sp>
      <p:sp>
        <p:nvSpPr>
          <p:cNvPr id="6" name="ZoneTexte 8">
            <a:extLst>
              <a:ext uri="{FF2B5EF4-FFF2-40B4-BE49-F238E27FC236}">
                <a16:creationId xmlns:a16="http://schemas.microsoft.com/office/drawing/2014/main" id="{4C329C80-952E-4756-9AE9-E010571973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" y="6488113"/>
            <a:ext cx="9140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i="1" dirty="0">
                <a:solidFill>
                  <a:srgbClr val="0070C0"/>
                </a:solidFill>
              </a:rPr>
              <a:t>Nom du mandataire</a:t>
            </a:r>
          </a:p>
        </p:txBody>
      </p:sp>
    </p:spTree>
    <p:extLst>
      <p:ext uri="{BB962C8B-B14F-4D97-AF65-F5344CB8AC3E}">
        <p14:creationId xmlns:p14="http://schemas.microsoft.com/office/powerpoint/2010/main" val="4226205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B19ECF74-6209-4410-AF48-DDB3A15CCCDB}"/>
              </a:ext>
            </a:extLst>
          </p:cNvPr>
          <p:cNvSpPr txBox="1"/>
          <p:nvPr/>
        </p:nvSpPr>
        <p:spPr>
          <a:xfrm>
            <a:off x="2070969" y="1021140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Suite 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sz="1800" i="1" dirty="0">
              <a:solidFill>
                <a:srgbClr val="0070C0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REFERENCE 2</a:t>
            </a:r>
          </a:p>
        </p:txBody>
      </p:sp>
      <p:sp>
        <p:nvSpPr>
          <p:cNvPr id="6" name="ZoneTexte 8">
            <a:extLst>
              <a:ext uri="{FF2B5EF4-FFF2-40B4-BE49-F238E27FC236}">
                <a16:creationId xmlns:a16="http://schemas.microsoft.com/office/drawing/2014/main" id="{4C329C80-952E-4756-9AE9-E010571973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" y="6488113"/>
            <a:ext cx="9140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i="1" dirty="0">
                <a:solidFill>
                  <a:srgbClr val="0070C0"/>
                </a:solidFill>
              </a:rPr>
              <a:t>Nom du mandataire</a:t>
            </a:r>
          </a:p>
        </p:txBody>
      </p:sp>
    </p:spTree>
    <p:extLst>
      <p:ext uri="{BB962C8B-B14F-4D97-AF65-F5344CB8AC3E}">
        <p14:creationId xmlns:p14="http://schemas.microsoft.com/office/powerpoint/2010/main" val="4263000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B19ECF74-6209-4410-AF48-DDB3A15CCCDB}"/>
              </a:ext>
            </a:extLst>
          </p:cNvPr>
          <p:cNvSpPr txBox="1"/>
          <p:nvPr/>
        </p:nvSpPr>
        <p:spPr>
          <a:xfrm>
            <a:off x="2070969" y="1021140"/>
            <a:ext cx="903544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La composition de cette diapositive est laissée libre au groupement dès lors que figure sur 2 diapositives successives : </a:t>
            </a:r>
          </a:p>
          <a:p>
            <a:pPr eaLnBrk="1" hangingPunct="1"/>
            <a:endParaRPr lang="fr-FR" altLang="fr-FR" sz="1800" i="1" dirty="0">
              <a:solidFill>
                <a:srgbClr val="0070C0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FR" altLang="fr-FR" i="1" dirty="0">
                <a:solidFill>
                  <a:srgbClr val="0070C0"/>
                </a:solidFill>
                <a:latin typeface="Verdana" panose="020B0604030504040204" pitchFamily="34" charset="0"/>
              </a:rPr>
              <a:t> Un seule référence significative pour le groupement</a:t>
            </a:r>
            <a:endParaRPr lang="fr-FR" altLang="fr-FR" sz="1800" i="1" dirty="0">
              <a:solidFill>
                <a:srgbClr val="0070C0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 Le nom de l’entreprise de construction renseigné dans le cadre en bas de  la diapositive,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 Le nom de l’opération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FR" altLang="fr-FR" i="1" dirty="0">
                <a:solidFill>
                  <a:srgbClr val="0070C0"/>
                </a:solidFill>
                <a:latin typeface="Verdana" panose="020B0604030504040204" pitchFamily="34" charset="0"/>
              </a:rPr>
              <a:t> Les caractéristiques et particularités du projet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 </a:t>
            </a:r>
            <a:r>
              <a:rPr lang="fr-FR" altLang="fr-FR" i="1" dirty="0">
                <a:solidFill>
                  <a:srgbClr val="0070C0"/>
                </a:solidFill>
                <a:latin typeface="Verdana" panose="020B0604030504040204" pitchFamily="34" charset="0"/>
              </a:rPr>
              <a:t>La p</a:t>
            </a:r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ériode de réalisation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FR" altLang="fr-FR" i="1" dirty="0">
                <a:solidFill>
                  <a:srgbClr val="0070C0"/>
                </a:solidFill>
                <a:latin typeface="Verdana" panose="020B0604030504040204" pitchFamily="34" charset="0"/>
              </a:rPr>
              <a:t> Les coordonnées du maitre d’ouvrage pouvant être contacté </a:t>
            </a:r>
            <a:endParaRPr lang="fr-FR" altLang="fr-FR" sz="1800" i="1" dirty="0">
              <a:solidFill>
                <a:srgbClr val="0070C0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sz="1800" i="1" dirty="0">
              <a:solidFill>
                <a:srgbClr val="0070C0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REFERENCE 3</a:t>
            </a:r>
          </a:p>
        </p:txBody>
      </p:sp>
      <p:sp>
        <p:nvSpPr>
          <p:cNvPr id="6" name="ZoneTexte 8">
            <a:extLst>
              <a:ext uri="{FF2B5EF4-FFF2-40B4-BE49-F238E27FC236}">
                <a16:creationId xmlns:a16="http://schemas.microsoft.com/office/drawing/2014/main" id="{4C329C80-952E-4756-9AE9-E010571973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" y="6488113"/>
            <a:ext cx="9140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i="1" dirty="0">
                <a:solidFill>
                  <a:srgbClr val="0070C0"/>
                </a:solidFill>
              </a:rPr>
              <a:t>Nom du mandataire</a:t>
            </a:r>
          </a:p>
        </p:txBody>
      </p:sp>
    </p:spTree>
    <p:extLst>
      <p:ext uri="{BB962C8B-B14F-4D97-AF65-F5344CB8AC3E}">
        <p14:creationId xmlns:p14="http://schemas.microsoft.com/office/powerpoint/2010/main" val="3298697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B19ECF74-6209-4410-AF48-DDB3A15CCCDB}"/>
              </a:ext>
            </a:extLst>
          </p:cNvPr>
          <p:cNvSpPr txBox="1"/>
          <p:nvPr/>
        </p:nvSpPr>
        <p:spPr>
          <a:xfrm>
            <a:off x="2070969" y="1021140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Suite 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sz="1800" i="1" dirty="0">
              <a:solidFill>
                <a:srgbClr val="0070C0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1800" i="1" dirty="0">
                <a:solidFill>
                  <a:srgbClr val="0070C0"/>
                </a:solidFill>
                <a:latin typeface="Verdana" panose="020B0604030504040204" pitchFamily="34" charset="0"/>
              </a:rPr>
              <a:t>REFERENCE 3</a:t>
            </a:r>
          </a:p>
        </p:txBody>
      </p:sp>
      <p:sp>
        <p:nvSpPr>
          <p:cNvPr id="6" name="ZoneTexte 8">
            <a:extLst>
              <a:ext uri="{FF2B5EF4-FFF2-40B4-BE49-F238E27FC236}">
                <a16:creationId xmlns:a16="http://schemas.microsoft.com/office/drawing/2014/main" id="{4C329C80-952E-4756-9AE9-E010571973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" y="6488113"/>
            <a:ext cx="9140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fr-FR" altLang="fr-FR" i="1" dirty="0">
                <a:solidFill>
                  <a:srgbClr val="0070C0"/>
                </a:solidFill>
              </a:rPr>
              <a:t>Nom du mandataire</a:t>
            </a:r>
          </a:p>
        </p:txBody>
      </p:sp>
    </p:spTree>
    <p:extLst>
      <p:ext uri="{BB962C8B-B14F-4D97-AF65-F5344CB8AC3E}">
        <p14:creationId xmlns:p14="http://schemas.microsoft.com/office/powerpoint/2010/main" val="13675214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266</Words>
  <Application>Microsoft Office PowerPoint</Application>
  <PresentationFormat>Grand écran</PresentationFormat>
  <Paragraphs>48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BankGothic Md BT</vt:lpstr>
      <vt:lpstr>Calibri</vt:lpstr>
      <vt:lpstr>Calibri Light</vt:lpstr>
      <vt:lpstr>Verdana</vt:lpstr>
      <vt:lpstr>Thème Office</vt:lpstr>
      <vt:lpstr>Hôpital Louis Mourier – APHP NORD- Université Paris Cité  Conception-Réalisation  Production photovoltaïque de type ombrières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Hôpital Louis Mourier – APHP NORD- Université Paris Cité  Conception-Réalisation  Production photovoltaïque de type ombrières</dc:title>
  <dc:creator>LOLLICHON Arsene</dc:creator>
  <cp:lastModifiedBy>LOLLICHON Arsene</cp:lastModifiedBy>
  <cp:revision>3</cp:revision>
  <dcterms:created xsi:type="dcterms:W3CDTF">2025-07-08T09:00:38Z</dcterms:created>
  <dcterms:modified xsi:type="dcterms:W3CDTF">2025-07-08T09:14:17Z</dcterms:modified>
</cp:coreProperties>
</file>